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8" r:id="rId3"/>
    <p:sldId id="311" r:id="rId4"/>
    <p:sldId id="317" r:id="rId5"/>
    <p:sldId id="313" r:id="rId6"/>
    <p:sldId id="314" r:id="rId7"/>
    <p:sldId id="315" r:id="rId8"/>
    <p:sldId id="316" r:id="rId9"/>
    <p:sldId id="318" r:id="rId10"/>
    <p:sldId id="267" r:id="rId11"/>
    <p:sldId id="268" r:id="rId12"/>
    <p:sldId id="269" r:id="rId13"/>
    <p:sldId id="321" r:id="rId14"/>
    <p:sldId id="323" r:id="rId15"/>
    <p:sldId id="275" r:id="rId16"/>
    <p:sldId id="279" r:id="rId17"/>
    <p:sldId id="326" r:id="rId18"/>
    <p:sldId id="277" r:id="rId19"/>
    <p:sldId id="325" r:id="rId20"/>
    <p:sldId id="327" r:id="rId21"/>
    <p:sldId id="329" r:id="rId22"/>
    <p:sldId id="328" r:id="rId23"/>
    <p:sldId id="284" r:id="rId24"/>
    <p:sldId id="331" r:id="rId25"/>
    <p:sldId id="285" r:id="rId26"/>
    <p:sldId id="305" r:id="rId27"/>
    <p:sldId id="306" r:id="rId28"/>
    <p:sldId id="304" r:id="rId29"/>
    <p:sldId id="294" r:id="rId30"/>
    <p:sldId id="295" r:id="rId31"/>
    <p:sldId id="308" r:id="rId32"/>
    <p:sldId id="301" r:id="rId33"/>
    <p:sldId id="302" r:id="rId34"/>
    <p:sldId id="300" r:id="rId35"/>
    <p:sldId id="292" r:id="rId36"/>
    <p:sldId id="293" r:id="rId37"/>
    <p:sldId id="289" r:id="rId38"/>
    <p:sldId id="290" r:id="rId39"/>
    <p:sldId id="291" r:id="rId40"/>
    <p:sldId id="296" r:id="rId41"/>
    <p:sldId id="297" r:id="rId42"/>
    <p:sldId id="298" r:id="rId43"/>
    <p:sldId id="299" r:id="rId44"/>
    <p:sldId id="303" r:id="rId45"/>
    <p:sldId id="31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43434"/>
    <a:srgbClr val="676767"/>
    <a:srgbClr val="75B84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04" autoAdjust="0"/>
    <p:restoredTop sz="97981" autoAdjust="0"/>
  </p:normalViewPr>
  <p:slideViewPr>
    <p:cSldViewPr>
      <p:cViewPr varScale="1">
        <p:scale>
          <a:sx n="177" d="100"/>
          <a:sy n="177" d="100"/>
        </p:scale>
        <p:origin x="192" y="1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47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C3FD0B-2C9B-4152-A7DB-91BD18DB62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DA198-D6A7-454D-AD93-60D84C7593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FF601-A1BE-4A38-8787-5D6BA93BCE06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0EBD0-2EA0-48B3-85C3-99A459CA6C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D4CDE-077B-4B1E-87F0-0C4FC3BCE5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F6AA5-5498-49F9-A218-17BE58FE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995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B20BE-E394-41C1-BC02-7ADA920DA9EE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56A93-CA49-4135-8FE8-EF249062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4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56A93-CA49-4135-8FE8-EF249062FA5F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413D9-E7B8-4C8B-A578-6689CC98EB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7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hyperlink" Target="https://www.uxteam.com/contact-u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47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200401" cy="1600200"/>
          </a:xfrm>
        </p:spPr>
        <p:txBody>
          <a:bodyPr anchor="b"/>
          <a:lstStyle>
            <a:lvl1pPr>
              <a:lnSpc>
                <a:spcPct val="125000"/>
              </a:lnSpc>
              <a:defRPr sz="4005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343400" y="457201"/>
            <a:ext cx="7848600" cy="5403850"/>
          </a:xfrm>
        </p:spPr>
        <p:txBody>
          <a:bodyPr anchor="t"/>
          <a:lstStyle>
            <a:lvl1pPr marL="0" indent="0">
              <a:buNone/>
              <a:defRPr sz="32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2057400"/>
            <a:ext cx="3200400" cy="3811588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25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12452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6AD101C-5454-409F-A3F8-E91D6F422A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792" y="1066800"/>
            <a:ext cx="1096060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i="1"/>
            </a:lvl1pPr>
          </a:lstStyle>
          <a:p>
            <a:pPr lvl="0"/>
            <a:r>
              <a:rPr lang="en-US" dirty="0"/>
              <a:t>Add your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9E7A7-1A8A-4400-903F-C23F6ECD9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300" y="381000"/>
            <a:ext cx="10960100" cy="685800"/>
          </a:xfrm>
        </p:spPr>
        <p:txBody>
          <a:bodyPr>
            <a:normAutofit/>
          </a:bodyPr>
          <a:lstStyle>
            <a:lvl1pPr marL="0" indent="0">
              <a:buNone/>
              <a:defRPr sz="4006"/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6154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62546E-33EE-4C42-B7FA-5E33C8D675E4}"/>
              </a:ext>
            </a:extLst>
          </p:cNvPr>
          <p:cNvSpPr txBox="1"/>
          <p:nvPr userDrawn="1"/>
        </p:nvSpPr>
        <p:spPr>
          <a:xfrm>
            <a:off x="818128" y="6296071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12EE534-7236-4652-B69E-BD567305582B}" type="slidenum">
              <a:rPr lang="en-US" sz="1200" baseline="0" smtClean="0">
                <a:solidFill>
                  <a:srgbClr val="676767"/>
                </a:solidFill>
              </a:rPr>
              <a:t>‹#›</a:t>
            </a:fld>
            <a:endParaRPr lang="en-US" sz="1200" baseline="0" dirty="0">
              <a:solidFill>
                <a:srgbClr val="676767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32644C7-E5D5-4AA2-88EF-23252EB1D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" y="6239741"/>
            <a:ext cx="457200" cy="3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7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7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5A6F2E-A39E-4C21-9AEF-584A907DD042}"/>
              </a:ext>
            </a:extLst>
          </p:cNvPr>
          <p:cNvSpPr txBox="1">
            <a:spLocks/>
          </p:cNvSpPr>
          <p:nvPr userDrawn="1"/>
        </p:nvSpPr>
        <p:spPr>
          <a:xfrm>
            <a:off x="609600" y="1524000"/>
            <a:ext cx="1312986" cy="623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TOC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6AD101C-5454-409F-A3F8-E91D6F422A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2800" y="1600200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1954EEF-186D-4227-BD0E-82DA106806C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43200" y="1600200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F32F8AF-8E22-494C-92CD-BAF7207B84B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352800" y="2244328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A3E005F-E987-47D8-8A78-994D6F8340E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743200" y="2244328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1B4D984-C764-45AF-8ED0-06A60A5F5D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2800" y="2888456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34331B0-E8EC-4DA1-81C5-5F7A81FC21D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743200" y="2888456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3851F2-B9B8-4D44-B39D-49E207635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352800" y="3532584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5023E56-BDD9-4992-8707-7713AC317E2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743200" y="3532584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E2B032B-C599-48A9-A7FD-CE3724BB44D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52800" y="4176712"/>
            <a:ext cx="8229600" cy="47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64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0F55FD4-93DD-4EFB-8D34-2CAF810B2C1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743200" y="4176712"/>
            <a:ext cx="457200" cy="471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veat" pitchFamily="2" charset="0"/>
                <a:cs typeface="Rubik" pitchFamily="2" charset="-79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1833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971800"/>
            <a:ext cx="12192000" cy="914401"/>
          </a:xfrm>
        </p:spPr>
        <p:txBody>
          <a:bodyPr anchor="b"/>
          <a:lstStyle>
            <a:lvl1pPr algn="ctr">
              <a:defRPr sz="5375" b="1">
                <a:solidFill>
                  <a:schemeClr val="bg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4808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D59533-5486-4B4E-A979-FE9F559F3B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0"/>
            <a:ext cx="5181600" cy="6858000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 dirty="0"/>
              <a:t>Subsection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77000" y="1253331"/>
            <a:ext cx="5181600" cy="4351338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en-US" dirty="0"/>
              <a:t>1st level</a:t>
            </a:r>
          </a:p>
          <a:p>
            <a:pPr lvl="2"/>
            <a:r>
              <a:rPr lang="en-US" dirty="0"/>
              <a:t>2nd level</a:t>
            </a:r>
          </a:p>
          <a:p>
            <a:pPr lvl="3"/>
            <a:r>
              <a:rPr lang="en-US" dirty="0"/>
              <a:t>3rd level</a:t>
            </a:r>
          </a:p>
          <a:p>
            <a:pPr lvl="4"/>
            <a:r>
              <a:rPr lang="en-US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76135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1800" y="2438400"/>
            <a:ext cx="6095418" cy="685800"/>
          </a:xfrm>
        </p:spPr>
        <p:txBody>
          <a:bodyPr>
            <a:noAutofit/>
          </a:bodyPr>
          <a:lstStyle>
            <a:lvl1pPr>
              <a:defRPr sz="4005"/>
            </a:lvl1pPr>
          </a:lstStyle>
          <a:p>
            <a:r>
              <a:rPr lang="en-US" dirty="0"/>
              <a:t>Stat/quote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40D96-26EA-492B-8259-699E094215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1800" y="3200400"/>
            <a:ext cx="6096000" cy="9144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500">
                <a:latin typeface="+mn-lt"/>
              </a:defRPr>
            </a:lvl1pPr>
          </a:lstStyle>
          <a:p>
            <a:pPr lvl="0"/>
            <a:r>
              <a:rPr lang="en-US" dirty="0"/>
              <a:t>Supporting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C3BC29E-DDD9-4744-B649-25C7E170B8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71218" y="4180946"/>
            <a:ext cx="6096000" cy="284693"/>
          </a:xfrm>
        </p:spPr>
        <p:txBody>
          <a:bodyPr>
            <a:normAutofit/>
          </a:bodyPr>
          <a:lstStyle>
            <a:lvl1pPr marL="0" indent="0">
              <a:buNone/>
              <a:defRPr sz="1250">
                <a:latin typeface="+mn-lt"/>
              </a:defRPr>
            </a:lvl1pPr>
          </a:lstStyle>
          <a:p>
            <a:pPr lvl="0"/>
            <a:r>
              <a:rPr lang="en-US" dirty="0"/>
              <a:t>Source: Link</a:t>
            </a:r>
          </a:p>
        </p:txBody>
      </p:sp>
    </p:spTree>
    <p:extLst>
      <p:ext uri="{BB962C8B-B14F-4D97-AF65-F5344CB8AC3E}">
        <p14:creationId xmlns:p14="http://schemas.microsoft.com/office/powerpoint/2010/main" val="164117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0" y="1828800"/>
            <a:ext cx="4953000" cy="685800"/>
          </a:xfrm>
        </p:spPr>
        <p:txBody>
          <a:bodyPr anchor="b"/>
          <a:lstStyle>
            <a:lvl1pPr algn="l">
              <a:defRPr sz="4005" b="0" spc="100" baseline="0">
                <a:solidFill>
                  <a:schemeClr val="bg2"/>
                </a:solidFill>
                <a:latin typeface="+mj-lt"/>
                <a:cs typeface="Rubik" pitchFamily="2" charset="-79"/>
              </a:defRPr>
            </a:lvl1pPr>
          </a:lstStyle>
          <a:p>
            <a:r>
              <a:rPr lang="en-US" dirty="0"/>
              <a:t>Let’s get started!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48323-F6EE-4ECC-B358-68287809CA11}"/>
              </a:ext>
            </a:extLst>
          </p:cNvPr>
          <p:cNvSpPr txBox="1"/>
          <p:nvPr userDrawn="1"/>
        </p:nvSpPr>
        <p:spPr>
          <a:xfrm>
            <a:off x="3594080" y="2944944"/>
            <a:ext cx="27719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pc="100" baseline="0" dirty="0">
                <a:solidFill>
                  <a:schemeClr val="bg2"/>
                </a:solidFill>
              </a:rPr>
              <a:t>(855) 489-8326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A2CB1-90E7-4FC0-B802-BE730CBE5682}"/>
              </a:ext>
            </a:extLst>
          </p:cNvPr>
          <p:cNvSpPr txBox="1"/>
          <p:nvPr userDrawn="1"/>
        </p:nvSpPr>
        <p:spPr>
          <a:xfrm>
            <a:off x="3594080" y="3567972"/>
            <a:ext cx="34163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pc="100" baseline="0" dirty="0">
                <a:solidFill>
                  <a:schemeClr val="bg2"/>
                </a:solidFill>
              </a:rPr>
              <a:t>info@uxteam.com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34DF7-3F5A-4C79-BDB7-773DA2F2EB24}"/>
              </a:ext>
            </a:extLst>
          </p:cNvPr>
          <p:cNvSpPr txBox="1"/>
          <p:nvPr userDrawn="1"/>
        </p:nvSpPr>
        <p:spPr>
          <a:xfrm>
            <a:off x="3594080" y="4191000"/>
            <a:ext cx="21707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none" spc="100" baseline="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uxteam.com</a:t>
            </a:r>
            <a:endParaRPr lang="en-US" sz="2500" u="none" spc="100" baseline="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D51C38-7FA3-414A-A63F-D6B7B7C403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36880" y="3029419"/>
            <a:ext cx="334162" cy="3233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17A83E6-CBDD-40C0-8441-A52CBF335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36881" y="4287810"/>
            <a:ext cx="334162" cy="32338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03EFD2F-680D-4D9A-BBCB-A8BEB2E0A8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36880" y="3664782"/>
            <a:ext cx="334162" cy="32338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526084A-76F3-4350-B4DA-633800D8B1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1800" y="6172200"/>
            <a:ext cx="1152525" cy="4191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8A8DC14-2587-45D2-AC37-ED4852557BE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2672" y="2457450"/>
            <a:ext cx="341632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6AD101C-5454-409F-A3F8-E91D6F422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" y="1066800"/>
            <a:ext cx="1096060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Body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01C7ACC-CE79-43F7-82FB-C7B821A9EF70}"/>
              </a:ext>
            </a:extLst>
          </p:cNvPr>
          <p:cNvSpPr txBox="1">
            <a:spLocks/>
          </p:cNvSpPr>
          <p:nvPr userDrawn="1"/>
        </p:nvSpPr>
        <p:spPr>
          <a:xfrm>
            <a:off x="609600" y="365918"/>
            <a:ext cx="10972799" cy="623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100" baseline="0" dirty="0">
                <a:latin typeface="Rubik Medium" pitchFamily="2" charset="-79"/>
                <a:cs typeface="Rubik Medium" pitchFamily="2" charset="-79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00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11150"/>
            <a:ext cx="10972800" cy="623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92" y="1066800"/>
            <a:ext cx="1096060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8783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85" r:id="rId3"/>
    <p:sldLayoutId id="2147483686" r:id="rId4"/>
    <p:sldLayoutId id="2147483687" r:id="rId5"/>
    <p:sldLayoutId id="2147483688" r:id="rId6"/>
    <p:sldLayoutId id="2147483690" r:id="rId7"/>
    <p:sldLayoutId id="2147483697" r:id="rId8"/>
    <p:sldLayoutId id="2147483695" r:id="rId9"/>
    <p:sldLayoutId id="2147483693" r:id="rId10"/>
    <p:sldLayoutId id="21474836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5" b="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60" kern="1200" spc="100" baseline="0">
          <a:solidFill>
            <a:schemeClr val="tx1"/>
          </a:solidFill>
          <a:latin typeface="Rubik Medium" pitchFamily="2" charset="-79"/>
          <a:ea typeface="+mn-ea"/>
          <a:cs typeface="Rubik Medium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164" kern="1200" spc="100" baseline="0">
          <a:solidFill>
            <a:schemeClr val="tx1"/>
          </a:solidFill>
          <a:latin typeface="Rubik Medium" pitchFamily="2" charset="-79"/>
          <a:ea typeface="+mn-ea"/>
          <a:cs typeface="Rubik Medium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13" kern="1200" spc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 spc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81.sv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82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1.svg"/><Relationship Id="rId7" Type="http://schemas.openxmlformats.org/officeDocument/2006/relationships/image" Target="../media/image90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9.svg"/><Relationship Id="rId7" Type="http://schemas.openxmlformats.org/officeDocument/2006/relationships/image" Target="../media/image118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1.svg"/><Relationship Id="rId7" Type="http://schemas.openxmlformats.org/officeDocument/2006/relationships/image" Target="../media/image113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1.svg"/><Relationship Id="rId7" Type="http://schemas.openxmlformats.org/officeDocument/2006/relationships/image" Target="../media/image118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5.svg"/><Relationship Id="rId7" Type="http://schemas.openxmlformats.org/officeDocument/2006/relationships/image" Target="../media/image113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10" Type="http://schemas.openxmlformats.org/officeDocument/2006/relationships/image" Target="../media/image138.png"/><Relationship Id="rId4" Type="http://schemas.openxmlformats.org/officeDocument/2006/relationships/image" Target="../media/image110.png"/><Relationship Id="rId9" Type="http://schemas.openxmlformats.org/officeDocument/2006/relationships/image" Target="../media/image13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5.svg"/><Relationship Id="rId7" Type="http://schemas.openxmlformats.org/officeDocument/2006/relationships/image" Target="../media/image118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svg"/><Relationship Id="rId10" Type="http://schemas.openxmlformats.org/officeDocument/2006/relationships/image" Target="../media/image139.png"/><Relationship Id="rId4" Type="http://schemas.openxmlformats.org/officeDocument/2006/relationships/image" Target="../media/image115.png"/><Relationship Id="rId9" Type="http://schemas.openxmlformats.org/officeDocument/2006/relationships/image" Target="../media/image13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svg"/><Relationship Id="rId7" Type="http://schemas.openxmlformats.org/officeDocument/2006/relationships/image" Target="../media/image113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43.png"/><Relationship Id="rId5" Type="http://schemas.openxmlformats.org/officeDocument/2006/relationships/image" Target="../media/image116.svg"/><Relationship Id="rId10" Type="http://schemas.openxmlformats.org/officeDocument/2006/relationships/image" Target="../media/image142.png"/><Relationship Id="rId4" Type="http://schemas.openxmlformats.org/officeDocument/2006/relationships/image" Target="../media/image115.png"/><Relationship Id="rId9" Type="http://schemas.openxmlformats.org/officeDocument/2006/relationships/image" Target="../media/image1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5.svg"/><Relationship Id="rId7" Type="http://schemas.openxmlformats.org/officeDocument/2006/relationships/image" Target="../media/image113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5.svg"/><Relationship Id="rId7" Type="http://schemas.openxmlformats.org/officeDocument/2006/relationships/image" Target="../media/image118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hyperlink" Target="https://www.uxteam.com/contact-us/" TargetMode="Externa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screenshot of a computer&#10;&#10;Description automatically generated">
            <a:extLst>
              <a:ext uri="{FF2B5EF4-FFF2-40B4-BE49-F238E27FC236}">
                <a16:creationId xmlns:a16="http://schemas.microsoft.com/office/drawing/2014/main" id="{D3358352-90AE-45A5-9CCB-7052EAD2E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736610"/>
            <a:ext cx="7979774" cy="5283161"/>
          </a:xfrm>
          <a:prstGeom prst="rect">
            <a:avLst/>
          </a:prstGeom>
        </p:spPr>
      </p:pic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47703AE3-9260-40A4-A3F5-BFF781DCD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736610"/>
            <a:ext cx="7979774" cy="5283161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BE9A9CB6-F36B-4352-A6C3-93691F940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736610"/>
            <a:ext cx="7979774" cy="5283161"/>
          </a:xfrm>
          <a:prstGeom prst="rect">
            <a:avLst/>
          </a:prstGeom>
        </p:spPr>
      </p:pic>
      <p:pic>
        <p:nvPicPr>
          <p:cNvPr id="38" name="Picture 37" descr="A screenshot of a computer&#10;&#10;Description automatically generated">
            <a:extLst>
              <a:ext uri="{FF2B5EF4-FFF2-40B4-BE49-F238E27FC236}">
                <a16:creationId xmlns:a16="http://schemas.microsoft.com/office/drawing/2014/main" id="{D2C4C373-36DB-4D9C-81C0-FFB089062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736610"/>
            <a:ext cx="7979774" cy="528316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831B315-30AC-82D3-E0AD-397F227E8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600" y="2952750"/>
            <a:ext cx="2590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solutions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56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59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FD9C1389-F49A-46E5-80F6-B7F601164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67" y="1543064"/>
            <a:ext cx="4559266" cy="3771872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02932F6-6B95-6114-C3BE-2B0957F47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133" y="2731552"/>
            <a:ext cx="2590800" cy="83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86903-8511-4172-9C89-9AC47AE5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5410200" cy="6858000"/>
          </a:xfrm>
        </p:spPr>
        <p:txBody>
          <a:bodyPr/>
          <a:lstStyle/>
          <a:p>
            <a:r>
              <a:rPr lang="en-US" dirty="0"/>
              <a:t>Evidence drives all design decisions</a:t>
            </a:r>
          </a:p>
        </p:txBody>
      </p:sp>
    </p:spTree>
    <p:extLst>
      <p:ext uri="{BB962C8B-B14F-4D97-AF65-F5344CB8AC3E}">
        <p14:creationId xmlns:p14="http://schemas.microsoft.com/office/powerpoint/2010/main" val="14652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3F2F9BA5-238F-48E1-9AE3-2D146135C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"/>
            <a:ext cx="3548356" cy="7138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86903-8511-4172-9C89-9AC47AE5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5181600" cy="6858000"/>
          </a:xfrm>
        </p:spPr>
        <p:txBody>
          <a:bodyPr/>
          <a:lstStyle/>
          <a:p>
            <a:r>
              <a:rPr lang="en-US" spc="0" dirty="0">
                <a:effectLst/>
              </a:rPr>
              <a:t>Prototypes </a:t>
            </a:r>
            <a:br>
              <a:rPr lang="en-US" spc="0" dirty="0">
                <a:effectLst/>
              </a:rPr>
            </a:br>
            <a:r>
              <a:rPr lang="en-US" b="0" spc="0" dirty="0">
                <a:effectLst/>
                <a:latin typeface="+mn-lt"/>
              </a:rPr>
              <a:t>enable us to design smarter, launch faster, and reduce dev costs</a:t>
            </a:r>
            <a:endParaRPr lang="en-US" b="0" spc="0" dirty="0">
              <a:latin typeface="+mn-lt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C2B57F-5222-49B9-B433-2D7D28743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"/>
            <a:ext cx="3548356" cy="71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4F76D2-4C2C-4FA3-A943-C175D79E8E54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High-fidelity prototypes</a:t>
            </a:r>
          </a:p>
        </p:txBody>
      </p:sp>
      <p:pic>
        <p:nvPicPr>
          <p:cNvPr id="13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D3BF80AC-0E3A-4911-878F-31CA76636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750" y="1143000"/>
            <a:ext cx="9334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4F76D2-4C2C-4FA3-A943-C175D79E8E54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Front-end prototypes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ED8E665-D474-4E5D-861B-903DC330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695" y="1219199"/>
            <a:ext cx="8830611" cy="535233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7B37D24-2FA9-329D-ADB2-D4FCC824F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0755" y="4385102"/>
            <a:ext cx="581025" cy="6096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BA62F7-ADB3-3853-E82D-693701B3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7417" y="3449851"/>
            <a:ext cx="647700" cy="609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A718EC4-B55B-32E4-5578-A470D16D9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1692" y="1550774"/>
            <a:ext cx="819150" cy="6381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E530923-046A-A723-EC2C-6B2C5754B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3605" y="5320354"/>
            <a:ext cx="695325" cy="609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0BE1333-5144-CB87-0F2B-89573D3FE5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61692" y="2514600"/>
            <a:ext cx="8191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3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C1389-F49A-46E5-80F6-B7F601164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367" y="1565444"/>
            <a:ext cx="4559266" cy="3727112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25C9A23-FB65-9A56-6814-CEABDFA7D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9256">
            <a:off x="3597439" y="3437013"/>
            <a:ext cx="1881944" cy="698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86903-8511-4172-9C89-9AC47AE5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5486400" cy="6858000"/>
          </a:xfrm>
        </p:spPr>
        <p:txBody>
          <a:bodyPr/>
          <a:lstStyle/>
          <a:p>
            <a:r>
              <a:rPr lang="en-US" dirty="0"/>
              <a:t>Usability testing </a:t>
            </a:r>
            <a:r>
              <a:rPr lang="en-US" b="0" dirty="0">
                <a:latin typeface="+mn-lt"/>
              </a:rPr>
              <a:t>reveals potential design flaws before development starts.</a:t>
            </a:r>
          </a:p>
        </p:txBody>
      </p:sp>
    </p:spTree>
    <p:extLst>
      <p:ext uri="{BB962C8B-B14F-4D97-AF65-F5344CB8AC3E}">
        <p14:creationId xmlns:p14="http://schemas.microsoft.com/office/powerpoint/2010/main" val="16876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solutions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26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0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361FB8-2364-48B7-A76E-B47AD21316B8}"/>
              </a:ext>
            </a:extLst>
          </p:cNvPr>
          <p:cNvSpPr txBox="1">
            <a:spLocks/>
          </p:cNvSpPr>
          <p:nvPr/>
        </p:nvSpPr>
        <p:spPr>
          <a:xfrm>
            <a:off x="609600" y="2667000"/>
            <a:ext cx="6324600" cy="15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Dev handoff + support </a:t>
            </a:r>
            <a:br>
              <a:rPr lang="en-US" dirty="0"/>
            </a:br>
            <a:r>
              <a:rPr lang="en-US" dirty="0">
                <a:latin typeface="+mn-lt"/>
              </a:rPr>
              <a:t>ensures nothing gets lost during development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EFAEA6-B3C9-4E9B-89A6-87F5C5F2393B}"/>
              </a:ext>
            </a:extLst>
          </p:cNvPr>
          <p:cNvGrpSpPr/>
          <p:nvPr/>
        </p:nvGrpSpPr>
        <p:grpSpPr>
          <a:xfrm>
            <a:off x="7391400" y="1143000"/>
            <a:ext cx="2479481" cy="664628"/>
            <a:chOff x="7391400" y="1100316"/>
            <a:chExt cx="2479481" cy="6646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EFEDBC-3124-4B16-AEA7-A02646235C5E}"/>
                </a:ext>
              </a:extLst>
            </p:cNvPr>
            <p:cNvSpPr txBox="1"/>
            <p:nvPr/>
          </p:nvSpPr>
          <p:spPr>
            <a:xfrm>
              <a:off x="8610600" y="1247964"/>
              <a:ext cx="1260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Prototype</a:t>
              </a:r>
            </a:p>
          </p:txBody>
        </p:sp>
        <p:pic>
          <p:nvPicPr>
            <p:cNvPr id="17" name="Picture 16" descr="A paper plane on a black background&#10;&#10;Description automatically generated">
              <a:extLst>
                <a:ext uri="{FF2B5EF4-FFF2-40B4-BE49-F238E27FC236}">
                  <a16:creationId xmlns:a16="http://schemas.microsoft.com/office/drawing/2014/main" id="{782AEE9B-F74F-4E81-826D-917F53BC3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1100316"/>
              <a:ext cx="952493" cy="66462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230869-35F5-4068-9983-62FE874E42D1}"/>
              </a:ext>
            </a:extLst>
          </p:cNvPr>
          <p:cNvGrpSpPr/>
          <p:nvPr/>
        </p:nvGrpSpPr>
        <p:grpSpPr>
          <a:xfrm>
            <a:off x="7391400" y="2176284"/>
            <a:ext cx="3531051" cy="664628"/>
            <a:chOff x="7391400" y="1100316"/>
            <a:chExt cx="3531051" cy="6646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05CCF2-F97C-400D-BBDE-574D3139ED21}"/>
                </a:ext>
              </a:extLst>
            </p:cNvPr>
            <p:cNvSpPr txBox="1"/>
            <p:nvPr/>
          </p:nvSpPr>
          <p:spPr>
            <a:xfrm>
              <a:off x="8610600" y="1100316"/>
              <a:ext cx="23118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Design Systems</a:t>
              </a:r>
              <a:br>
                <a:rPr lang="en-US" dirty="0"/>
              </a:br>
              <a:r>
                <a:rPr lang="en-US" dirty="0"/>
                <a:t>and Documentation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1D4AC4-AA17-4AF1-B261-3D809A09E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1400" y="1100316"/>
              <a:ext cx="952493" cy="66462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D5EA53-08C5-4E2F-8031-CE616AAB4567}"/>
              </a:ext>
            </a:extLst>
          </p:cNvPr>
          <p:cNvGrpSpPr/>
          <p:nvPr/>
        </p:nvGrpSpPr>
        <p:grpSpPr>
          <a:xfrm>
            <a:off x="7391400" y="4389251"/>
            <a:ext cx="2610928" cy="664628"/>
            <a:chOff x="7391400" y="2524049"/>
            <a:chExt cx="2610928" cy="6646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AACC03-6146-47BF-BE9A-274AF8FDECF3}"/>
                </a:ext>
              </a:extLst>
            </p:cNvPr>
            <p:cNvSpPr txBox="1"/>
            <p:nvPr/>
          </p:nvSpPr>
          <p:spPr>
            <a:xfrm>
              <a:off x="8610600" y="2671697"/>
              <a:ext cx="13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UX support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55D2E-E18B-48B5-BCB2-3407A1AE3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1400" y="2524049"/>
              <a:ext cx="952493" cy="6646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3ACBD-3A45-8942-E093-23BAC4B61F8B}"/>
              </a:ext>
            </a:extLst>
          </p:cNvPr>
          <p:cNvGrpSpPr/>
          <p:nvPr/>
        </p:nvGrpSpPr>
        <p:grpSpPr>
          <a:xfrm>
            <a:off x="7391400" y="5297929"/>
            <a:ext cx="2835348" cy="664628"/>
            <a:chOff x="7391400" y="5701689"/>
            <a:chExt cx="2835348" cy="66462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7051A8-2D60-6643-4F40-2A6D0CAAB109}"/>
                </a:ext>
              </a:extLst>
            </p:cNvPr>
            <p:cNvSpPr txBox="1"/>
            <p:nvPr/>
          </p:nvSpPr>
          <p:spPr>
            <a:xfrm>
              <a:off x="8610600" y="5849337"/>
              <a:ext cx="1616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Refinements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E0CC16-DA9C-E5DA-234B-CC996E48A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1400" y="5701689"/>
              <a:ext cx="952493" cy="6646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BDB538-8A0B-A56C-052D-CC6E652CA773}"/>
              </a:ext>
            </a:extLst>
          </p:cNvPr>
          <p:cNvGrpSpPr/>
          <p:nvPr/>
        </p:nvGrpSpPr>
        <p:grpSpPr>
          <a:xfrm>
            <a:off x="7391400" y="3274695"/>
            <a:ext cx="3288997" cy="711753"/>
            <a:chOff x="7391400" y="3274695"/>
            <a:chExt cx="3288997" cy="7117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1CB06F-0FFF-53FB-45FE-0D44B2C045AB}"/>
                </a:ext>
              </a:extLst>
            </p:cNvPr>
            <p:cNvSpPr/>
            <p:nvPr/>
          </p:nvSpPr>
          <p:spPr>
            <a:xfrm>
              <a:off x="7467600" y="3352800"/>
              <a:ext cx="773723" cy="39858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438C282-6E3E-90BF-E3B9-13870606386A}"/>
                </a:ext>
              </a:extLst>
            </p:cNvPr>
            <p:cNvGrpSpPr/>
            <p:nvPr/>
          </p:nvGrpSpPr>
          <p:grpSpPr>
            <a:xfrm>
              <a:off x="7391400" y="3274695"/>
              <a:ext cx="3288997" cy="711753"/>
              <a:chOff x="7391400" y="3678455"/>
              <a:chExt cx="3288997" cy="71175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99D585-18A3-4919-9676-B4FC59BE7AEA}"/>
                  </a:ext>
                </a:extLst>
              </p:cNvPr>
              <p:cNvSpPr txBox="1"/>
              <p:nvPr/>
            </p:nvSpPr>
            <p:spPr>
              <a:xfrm>
                <a:off x="8610600" y="3826103"/>
                <a:ext cx="2069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Front-end Assets</a:t>
                </a:r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AE3FB546-3B72-7E18-6F73-0F764BA490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1400" y="3678455"/>
                <a:ext cx="952493" cy="711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1724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6903-8511-4172-9C89-9AC47AE5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5334000" cy="6858000"/>
          </a:xfrm>
        </p:spPr>
        <p:txBody>
          <a:bodyPr/>
          <a:lstStyle/>
          <a:p>
            <a:r>
              <a:rPr lang="en-US" dirty="0"/>
              <a:t>Design systems </a:t>
            </a:r>
            <a:br>
              <a:rPr lang="en-US" dirty="0"/>
            </a:br>
            <a:r>
              <a:rPr lang="en-US" b="0" dirty="0">
                <a:latin typeface="+mn-lt"/>
              </a:rPr>
              <a:t>for consistency &amp; dev efficiency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C1389-F49A-46E5-80F6-B7F601164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0891" y="1565444"/>
            <a:ext cx="3926217" cy="3727112"/>
          </a:xfrm>
        </p:spPr>
      </p:pic>
    </p:spTree>
    <p:extLst>
      <p:ext uri="{BB962C8B-B14F-4D97-AF65-F5344CB8AC3E}">
        <p14:creationId xmlns:p14="http://schemas.microsoft.com/office/powerpoint/2010/main" val="26924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2227C74-384B-45FE-BD50-407D14206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445" y="293212"/>
            <a:ext cx="3057111" cy="6271576"/>
          </a:xfrm>
          <a:prstGeom prst="rect">
            <a:avLst/>
          </a:prstGeom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06EAC5F-DB3D-4985-97A0-68CDB0BC3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3212"/>
            <a:ext cx="3524834" cy="1944736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3B7C62A-43B0-4B49-BA53-1EBA89F20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99" y="2362200"/>
            <a:ext cx="3536989" cy="3755771"/>
          </a:xfrm>
          <a:prstGeom prst="rect">
            <a:avLst/>
          </a:prstGeom>
        </p:spPr>
      </p:pic>
      <p:pic>
        <p:nvPicPr>
          <p:cNvPr id="6" name="Picture 5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3921A669-9288-4153-9D87-1E4163A51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19200"/>
            <a:ext cx="4035328" cy="1798881"/>
          </a:xfrm>
          <a:prstGeom prst="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F2271596-02BC-4B95-885A-F6A05CA5D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13589"/>
            <a:ext cx="308726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4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31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4F76D2-4C2C-4FA3-A943-C175D79E8E54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Front-end assets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F44F90-769C-4E4F-B23A-BCD4704F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3600" y="1676400"/>
            <a:ext cx="5991225" cy="41529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44957C9-A03B-4465-9CDE-84BE7B11D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1221130"/>
            <a:ext cx="8830611" cy="5348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54A4DBC-7339-4154-B34B-5BEAC1877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0755" y="4385102"/>
            <a:ext cx="581025" cy="609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871AD30-362D-46AC-B075-D16FCE247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7417" y="3449851"/>
            <a:ext cx="647700" cy="609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4C51939-9A21-4FCC-90B8-DFB7F856B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61692" y="1550774"/>
            <a:ext cx="819150" cy="6381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E260B23-CEE4-4243-8022-0A265096A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3605" y="5320354"/>
            <a:ext cx="695325" cy="609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8F8000-2E55-4478-A8D8-9AFB69C21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61692" y="2514600"/>
            <a:ext cx="8191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0ADE-11E3-4C61-8A2D-1714DDF60200}"/>
              </a:ext>
            </a:extLst>
          </p:cNvPr>
          <p:cNvSpPr txBox="1">
            <a:spLocks/>
          </p:cNvSpPr>
          <p:nvPr/>
        </p:nvSpPr>
        <p:spPr>
          <a:xfrm>
            <a:off x="609600" y="2667000"/>
            <a:ext cx="6096000" cy="15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UX support </a:t>
            </a:r>
            <a:br>
              <a:rPr lang="en-US" dirty="0"/>
            </a:br>
            <a:r>
              <a:rPr lang="en-US" dirty="0">
                <a:latin typeface="+mn-lt"/>
              </a:rPr>
              <a:t>during &amp; after development</a:t>
            </a:r>
          </a:p>
        </p:txBody>
      </p:sp>
      <p:pic>
        <p:nvPicPr>
          <p:cNvPr id="3" name="Picture 2" descr="A close up of black text&#10;&#10;Description automatically generated">
            <a:extLst>
              <a:ext uri="{FF2B5EF4-FFF2-40B4-BE49-F238E27FC236}">
                <a16:creationId xmlns:a16="http://schemas.microsoft.com/office/drawing/2014/main" id="{381F1AD8-D413-4C08-8A3A-20DD257DD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790709"/>
            <a:ext cx="4428079" cy="1221926"/>
          </a:xfrm>
          <a:prstGeom prst="rect">
            <a:avLst/>
          </a:prstGeom>
        </p:spPr>
      </p:pic>
      <p:pic>
        <p:nvPicPr>
          <p:cNvPr id="4" name="Picture 3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9517A79-D84D-4EEB-9F04-91183F31E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38" y="2434976"/>
            <a:ext cx="4517762" cy="922984"/>
          </a:xfrm>
          <a:prstGeom prst="rect">
            <a:avLst/>
          </a:prstGeom>
        </p:spPr>
      </p:pic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446D69C1-4CD5-41F9-8B66-CC33416FE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73" y="3780301"/>
            <a:ext cx="4517762" cy="934193"/>
          </a:xfrm>
          <a:prstGeom prst="rect">
            <a:avLst/>
          </a:prstGeom>
        </p:spPr>
      </p:pic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2330AFB9-F4EA-4FEA-BCD4-5E9AA8DAB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38" y="5136835"/>
            <a:ext cx="4517762" cy="9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6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BF3C04-A6E9-42A2-A8BD-90A04B11DA50}"/>
              </a:ext>
            </a:extLst>
          </p:cNvPr>
          <p:cNvSpPr txBox="1">
            <a:spLocks/>
          </p:cNvSpPr>
          <p:nvPr/>
        </p:nvSpPr>
        <p:spPr>
          <a:xfrm>
            <a:off x="609600" y="1905000"/>
            <a:ext cx="5181600" cy="426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Middle &amp; back-end development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Software architecture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Proof of concepts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QA testing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+mn-lt"/>
              </a:rPr>
              <a:t>Application development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8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0EB9E53-C187-4ACB-8F77-4588B13CB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9306" y="1508613"/>
            <a:ext cx="5524019" cy="38290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9EA992-879C-4C22-94F5-3EA53CEC8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1688" y="2286000"/>
            <a:ext cx="847725" cy="838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4240370-2FD0-4F92-8A94-5D68ACDDB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6688" y="3657600"/>
            <a:ext cx="1038225" cy="838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F3B565E-7C1E-4667-857B-A74C697CA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95925" y="3657600"/>
            <a:ext cx="1619250" cy="8382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8512436-A752-495F-B8D9-AFD7214F5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0000" y="2286000"/>
            <a:ext cx="1371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22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 models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66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5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F7811D-CAC2-406A-82E7-7C96478877D2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Transparent pricing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D4B4C-09EA-4D35-B820-CEF0F720D51B}"/>
              </a:ext>
            </a:extLst>
          </p:cNvPr>
          <p:cNvSpPr txBox="1"/>
          <p:nvPr/>
        </p:nvSpPr>
        <p:spPr>
          <a:xfrm>
            <a:off x="1019670" y="4419889"/>
            <a:ext cx="4464684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Rubik Medium" pitchFamily="2" charset="-79"/>
                <a:cs typeface="Rubik Medium" pitchFamily="2" charset="-79"/>
              </a:rPr>
              <a:t>Best for: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Projects with well-defined scopes of work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Fixed-price project costs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Projects with tight timelines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A1BFB-1006-4F9B-8CE0-76BF9CE1850E}"/>
              </a:ext>
            </a:extLst>
          </p:cNvPr>
          <p:cNvSpPr txBox="1"/>
          <p:nvPr/>
        </p:nvSpPr>
        <p:spPr>
          <a:xfrm>
            <a:off x="6584267" y="4419889"/>
            <a:ext cx="4939173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Rubik Medium" pitchFamily="2" charset="-79"/>
                <a:cs typeface="Rubik Medium" pitchFamily="2" charset="-79"/>
              </a:rPr>
              <a:t>Best for: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Ad hoc requests and undefined scopes of work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Unlimited projects and products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Predictable monthly 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18036-2AF8-E21E-7574-2F67E9DEE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408" y="1816763"/>
            <a:ext cx="3352800" cy="2549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2FE3C-9D9D-B058-FF41-0929BBC1C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08" y="1859345"/>
            <a:ext cx="3200400" cy="2517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2B6879-0B1E-A2D1-7C63-F9B1DED9D542}"/>
              </a:ext>
            </a:extLst>
          </p:cNvPr>
          <p:cNvSpPr txBox="1"/>
          <p:nvPr/>
        </p:nvSpPr>
        <p:spPr>
          <a:xfrm>
            <a:off x="1029862" y="1371600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Rubik Medium" pitchFamily="2" charset="-79"/>
                <a:cs typeface="Rubik Medium" pitchFamily="2" charset="-79"/>
              </a:rPr>
              <a:t>Project-based Dedicated Team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84F43-F871-B98E-540F-3D2D254451DE}"/>
              </a:ext>
            </a:extLst>
          </p:cNvPr>
          <p:cNvSpPr txBox="1"/>
          <p:nvPr/>
        </p:nvSpPr>
        <p:spPr>
          <a:xfrm>
            <a:off x="6594459" y="1371600"/>
            <a:ext cx="413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Rubik Medium" pitchFamily="2" charset="-79"/>
                <a:cs typeface="Rubik Medium" pitchFamily="2" charset="-79"/>
              </a:rPr>
              <a:t>Recurring Dedicated Team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402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B19D-7EC6-424B-8094-7ABE9AAA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017CD3-7A64-4F69-A1E3-BFF4FE5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00" y="2895600"/>
            <a:ext cx="47625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62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226514"/>
            <a:ext cx="1834328" cy="2299480"/>
            <a:chOff x="533400" y="1869612"/>
            <a:chExt cx="1834328" cy="229948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3227" y="1869612"/>
              <a:ext cx="1714501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300356" cy="646331"/>
                <a:chOff x="838200" y="2844385"/>
                <a:chExt cx="1300356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003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Insurance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8" y="304800"/>
            <a:ext cx="11299069" cy="66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8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1"/>
            <a:ext cx="7811520" cy="68823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44324A-6E77-40AF-89D7-9D0F93BAE4AB}"/>
              </a:ext>
            </a:extLst>
          </p:cNvPr>
          <p:cNvGrpSpPr/>
          <p:nvPr/>
        </p:nvGrpSpPr>
        <p:grpSpPr>
          <a:xfrm>
            <a:off x="533400" y="2226514"/>
            <a:ext cx="1834328" cy="2299480"/>
            <a:chOff x="533400" y="1869612"/>
            <a:chExt cx="1834328" cy="229948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AA8F2A7-4A51-46E1-B5DE-207695E3D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53227" y="1869612"/>
              <a:ext cx="1714501" cy="45720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151E0C-5258-4DA0-9568-A9793176CEC7}"/>
                </a:ext>
              </a:extLst>
            </p:cNvPr>
            <p:cNvGrpSpPr/>
            <p:nvPr/>
          </p:nvGrpSpPr>
          <p:grpSpPr>
            <a:xfrm>
              <a:off x="533400" y="2740223"/>
              <a:ext cx="1300356" cy="1428869"/>
              <a:chOff x="533400" y="2740223"/>
              <a:chExt cx="1300356" cy="142886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0762D6B-8B85-43E5-9CA6-BF8F324F1E91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300356" cy="646331"/>
                <a:chOff x="838200" y="2844385"/>
                <a:chExt cx="1300356" cy="64633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DC6FD66-7B21-4A7F-BD43-14E49515D4BA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682DDF5-4590-4B0F-876C-9B6D211905E9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003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Insurance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03A107C-FFDF-4474-A60E-5F86D2A72A0B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D0FC78A-5B64-4DB0-878F-6C9DFEF664B2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D7D362-BA27-4E44-A04E-8987F6603E84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07673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0119" y="2133600"/>
            <a:ext cx="1359743" cy="2392394"/>
            <a:chOff x="530119" y="1776698"/>
            <a:chExt cx="1359743" cy="2392394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30119" y="1776698"/>
              <a:ext cx="1237422" cy="66820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300356" cy="646331"/>
                <a:chOff x="838200" y="2844385"/>
                <a:chExt cx="1300356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003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Insurance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8" y="304800"/>
            <a:ext cx="11299069" cy="6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3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037432"/>
            <a:ext cx="2894820" cy="3067968"/>
            <a:chOff x="533400" y="2037432"/>
            <a:chExt cx="2894820" cy="306796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8" y="2037432"/>
              <a:ext cx="2818622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363147" cy="2365177"/>
              <a:chOff x="533400" y="2740223"/>
              <a:chExt cx="2363147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363147" cy="646331"/>
                <a:chOff x="838200" y="2844385"/>
                <a:chExt cx="236314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3631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Healthcare staffing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200"/>
                <a:chOff x="548555" y="4495800"/>
                <a:chExt cx="10897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5"/>
                  <a:chOff x="381000" y="3886201"/>
                  <a:chExt cx="10287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2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16FE9BC-9840-44B1-895C-95373CBFF1CC}"/>
              </a:ext>
            </a:extLst>
          </p:cNvPr>
          <p:cNvGrpSpPr/>
          <p:nvPr/>
        </p:nvGrpSpPr>
        <p:grpSpPr>
          <a:xfrm>
            <a:off x="1447417" y="1066800"/>
            <a:ext cx="1861407" cy="914400"/>
            <a:chOff x="7010400" y="1447800"/>
            <a:chExt cx="1861407" cy="9144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237650-A7A1-4C59-8C69-4A73741B7A20}"/>
                </a:ext>
              </a:extLst>
            </p:cNvPr>
            <p:cNvSpPr txBox="1"/>
            <p:nvPr/>
          </p:nvSpPr>
          <p:spPr>
            <a:xfrm>
              <a:off x="7010400" y="1447800"/>
              <a:ext cx="1176925" cy="57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64" dirty="0">
                  <a:latin typeface="+mj-lt"/>
                </a:rPr>
                <a:t>2014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88529-1246-4815-8CC8-394FC749FF5A}"/>
                </a:ext>
              </a:extLst>
            </p:cNvPr>
            <p:cNvSpPr txBox="1"/>
            <p:nvPr/>
          </p:nvSpPr>
          <p:spPr>
            <a:xfrm>
              <a:off x="7010400" y="1992868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year we started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BE3EE3-DBE9-4C93-99FE-8BEE6B241FDD}"/>
              </a:ext>
            </a:extLst>
          </p:cNvPr>
          <p:cNvGrpSpPr/>
          <p:nvPr/>
        </p:nvGrpSpPr>
        <p:grpSpPr>
          <a:xfrm>
            <a:off x="3941457" y="1036461"/>
            <a:ext cx="1231427" cy="944739"/>
            <a:chOff x="7010400" y="1447800"/>
            <a:chExt cx="1231427" cy="9447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3F7EF2-37C5-43C0-BDD6-BA21FACD3523}"/>
                </a:ext>
              </a:extLst>
            </p:cNvPr>
            <p:cNvSpPr txBox="1"/>
            <p:nvPr/>
          </p:nvSpPr>
          <p:spPr>
            <a:xfrm>
              <a:off x="7010400" y="1447800"/>
              <a:ext cx="1231427" cy="57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64" dirty="0">
                  <a:latin typeface="+mj-lt"/>
                </a:rPr>
                <a:t>200+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BAA6FB-F615-49B3-8FC6-9B20FDFBDC8B}"/>
                </a:ext>
              </a:extLst>
            </p:cNvPr>
            <p:cNvSpPr txBox="1"/>
            <p:nvPr/>
          </p:nvSpPr>
          <p:spPr>
            <a:xfrm>
              <a:off x="7010400" y="2023207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C56B1E-EE0E-48A8-A4B3-0B8424503BA1}"/>
              </a:ext>
            </a:extLst>
          </p:cNvPr>
          <p:cNvGrpSpPr/>
          <p:nvPr/>
        </p:nvGrpSpPr>
        <p:grpSpPr>
          <a:xfrm>
            <a:off x="6577413" y="1066800"/>
            <a:ext cx="1252266" cy="914400"/>
            <a:chOff x="7010400" y="1447800"/>
            <a:chExt cx="1252266" cy="91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B6E3E9-3157-4B5B-A913-AB93DD9CD866}"/>
                </a:ext>
              </a:extLst>
            </p:cNvPr>
            <p:cNvSpPr txBox="1"/>
            <p:nvPr/>
          </p:nvSpPr>
          <p:spPr>
            <a:xfrm>
              <a:off x="7010400" y="1447800"/>
              <a:ext cx="1242648" cy="57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64" dirty="0">
                  <a:latin typeface="+mj-lt"/>
                </a:rPr>
                <a:t>100%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4BF614-5466-494D-8738-8B009391D366}"/>
                </a:ext>
              </a:extLst>
            </p:cNvPr>
            <p:cNvSpPr txBox="1"/>
            <p:nvPr/>
          </p:nvSpPr>
          <p:spPr>
            <a:xfrm>
              <a:off x="7010400" y="1992868"/>
              <a:ext cx="1252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US-based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79AEE4-91D6-4215-8672-B7AE59326AF6}"/>
              </a:ext>
            </a:extLst>
          </p:cNvPr>
          <p:cNvGrpSpPr/>
          <p:nvPr/>
        </p:nvGrpSpPr>
        <p:grpSpPr>
          <a:xfrm>
            <a:off x="9063609" y="1069529"/>
            <a:ext cx="1808508" cy="914400"/>
            <a:chOff x="7010400" y="1447800"/>
            <a:chExt cx="1808508" cy="9144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874B31-1B6B-4A20-A974-3AFE14B1D15A}"/>
                </a:ext>
              </a:extLst>
            </p:cNvPr>
            <p:cNvSpPr txBox="1"/>
            <p:nvPr/>
          </p:nvSpPr>
          <p:spPr>
            <a:xfrm>
              <a:off x="7010400" y="1447800"/>
              <a:ext cx="1808508" cy="57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64" dirty="0">
                  <a:latin typeface="+mj-lt"/>
                </a:rPr>
                <a:t>SSAE 18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35076F-CB1C-4972-89E5-A2957BAE3CF7}"/>
                </a:ext>
              </a:extLst>
            </p:cNvPr>
            <p:cNvSpPr txBox="1"/>
            <p:nvPr/>
          </p:nvSpPr>
          <p:spPr>
            <a:xfrm>
              <a:off x="7010400" y="1992868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certified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B87E2B7-CE54-C894-9CE7-C2540A3CA1C1}"/>
              </a:ext>
            </a:extLst>
          </p:cNvPr>
          <p:cNvSpPr/>
          <p:nvPr/>
        </p:nvSpPr>
        <p:spPr>
          <a:xfrm>
            <a:off x="8915400" y="914400"/>
            <a:ext cx="2286000" cy="1143000"/>
          </a:xfrm>
          <a:prstGeom prst="roundRect">
            <a:avLst/>
          </a:prstGeom>
          <a:noFill/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26F1062-B7FD-BE9F-9A86-DC34B1020821}"/>
              </a:ext>
            </a:extLst>
          </p:cNvPr>
          <p:cNvSpPr/>
          <p:nvPr/>
        </p:nvSpPr>
        <p:spPr>
          <a:xfrm>
            <a:off x="6356230" y="914400"/>
            <a:ext cx="2286000" cy="1143000"/>
          </a:xfrm>
          <a:prstGeom prst="roundRect">
            <a:avLst/>
          </a:prstGeom>
          <a:noFill/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B4F3AFF-25F0-D66C-C357-FB46CB3AAC62}"/>
              </a:ext>
            </a:extLst>
          </p:cNvPr>
          <p:cNvSpPr/>
          <p:nvPr/>
        </p:nvSpPr>
        <p:spPr>
          <a:xfrm>
            <a:off x="3797060" y="914400"/>
            <a:ext cx="2286000" cy="1143000"/>
          </a:xfrm>
          <a:prstGeom prst="roundRect">
            <a:avLst/>
          </a:prstGeom>
          <a:noFill/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3E1055C-33EB-68CC-0C05-70FAD3183452}"/>
              </a:ext>
            </a:extLst>
          </p:cNvPr>
          <p:cNvSpPr/>
          <p:nvPr/>
        </p:nvSpPr>
        <p:spPr>
          <a:xfrm>
            <a:off x="1295400" y="914400"/>
            <a:ext cx="2286000" cy="1143000"/>
          </a:xfrm>
          <a:prstGeom prst="roundRect">
            <a:avLst/>
          </a:prstGeom>
          <a:noFill/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19ED25-33E7-1A79-FE14-E133CE506792}"/>
              </a:ext>
            </a:extLst>
          </p:cNvPr>
          <p:cNvGrpSpPr/>
          <p:nvPr/>
        </p:nvGrpSpPr>
        <p:grpSpPr>
          <a:xfrm>
            <a:off x="1752600" y="2525603"/>
            <a:ext cx="8915400" cy="2717800"/>
            <a:chOff x="1752600" y="2525603"/>
            <a:chExt cx="8915400" cy="2717800"/>
          </a:xfrm>
        </p:grpSpPr>
        <p:pic>
          <p:nvPicPr>
            <p:cNvPr id="19" name="Picture 18" descr="Awarded top design company in New Jersey for 2025 by Clutch.">
              <a:extLst>
                <a:ext uri="{FF2B5EF4-FFF2-40B4-BE49-F238E27FC236}">
                  <a16:creationId xmlns:a16="http://schemas.microsoft.com/office/drawing/2014/main" id="{93CDA257-3480-FD3E-3E4A-09BA03460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2600" y="2525603"/>
              <a:ext cx="2481781" cy="2717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D85636-2B37-C348-CDD9-9ECC868EDC2F}"/>
                </a:ext>
              </a:extLst>
            </p:cNvPr>
            <p:cNvSpPr txBox="1"/>
            <p:nvPr/>
          </p:nvSpPr>
          <p:spPr>
            <a:xfrm>
              <a:off x="4572000" y="3430532"/>
              <a:ext cx="609600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/>
                <a:t>Awarded Top UX Design Agency</a:t>
              </a:r>
              <a:r>
                <a:rPr lang="en-US" sz="2900" dirty="0"/>
                <a:t> </a:t>
              </a:r>
              <a:br>
                <a:rPr lang="en-US" sz="2400" dirty="0"/>
              </a:br>
              <a:r>
                <a:rPr lang="en-US" sz="2300" dirty="0">
                  <a:solidFill>
                    <a:schemeClr val="bg1">
                      <a:lumMod val="25000"/>
                    </a:schemeClr>
                  </a:solidFill>
                </a:rPr>
                <a:t>in New Jersey with 12+ awards on Clutch!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7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037432"/>
            <a:ext cx="2894820" cy="3067967"/>
            <a:chOff x="533400" y="2037432"/>
            <a:chExt cx="2894820" cy="30679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8" y="2037432"/>
              <a:ext cx="2818622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626040" cy="2365176"/>
              <a:chOff x="533400" y="2740223"/>
              <a:chExt cx="2626040" cy="236517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626040" cy="646331"/>
                <a:chOff x="838200" y="2844385"/>
                <a:chExt cx="2626040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6260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Building management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2363147" cy="684431"/>
                <a:chOff x="838200" y="2806285"/>
                <a:chExt cx="2363147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3631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Healthcare staffing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199"/>
                <a:chOff x="548555" y="4495800"/>
                <a:chExt cx="1089745" cy="83819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4"/>
                  <a:chOff x="381000" y="3886201"/>
                  <a:chExt cx="1028700" cy="466724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52500" y="3886201"/>
                    <a:ext cx="457200" cy="4667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1"/>
            <a:ext cx="7811520" cy="68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61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9" y="304800"/>
            <a:ext cx="11299067" cy="66293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1826C3-5026-4759-9708-E36A53A98BB9}"/>
              </a:ext>
            </a:extLst>
          </p:cNvPr>
          <p:cNvGrpSpPr/>
          <p:nvPr/>
        </p:nvGrpSpPr>
        <p:grpSpPr>
          <a:xfrm>
            <a:off x="533400" y="2420105"/>
            <a:ext cx="1675791" cy="2105889"/>
            <a:chOff x="533400" y="2063203"/>
            <a:chExt cx="1675791" cy="210588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A4F882E-F321-46AA-893F-E3F4DA6D4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34379" y="2063203"/>
              <a:ext cx="1574812" cy="24147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6460B4-2A66-40B9-B0FF-752166526883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9365656-771B-445B-BC84-282C89ED7EAC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7A7DB78-7DD1-45F9-806C-A2376316F601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329666-45BE-4C8D-801B-66369A13593C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639623F-DEF2-4C0D-BB92-515917235797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643134-A5B3-400C-B89D-4B6E4A0F5397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025F2B0-520C-4632-8CDF-C07D1C9B38A7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4115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43772"/>
            <a:ext cx="1588994" cy="2182222"/>
            <a:chOff x="533400" y="1986870"/>
            <a:chExt cx="1588994" cy="2182222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600" y="1986870"/>
              <a:ext cx="1512794" cy="433667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130438" cy="1428869"/>
              <a:chOff x="533400" y="2740223"/>
              <a:chExt cx="1130438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1" cy="6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07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43772"/>
            <a:ext cx="1588994" cy="2182222"/>
            <a:chOff x="533400" y="1986870"/>
            <a:chExt cx="1588994" cy="2182222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600" y="1986870"/>
              <a:ext cx="1512794" cy="433667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-244163"/>
            <a:ext cx="12626068" cy="71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99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406487"/>
            <a:ext cx="1685554" cy="2119507"/>
            <a:chOff x="533400" y="2049585"/>
            <a:chExt cx="1685554" cy="211950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24616" y="2049585"/>
              <a:ext cx="1594338" cy="30823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130438" cy="1428869"/>
              <a:chOff x="533400" y="2740223"/>
              <a:chExt cx="1130438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1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44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75104"/>
            <a:ext cx="2626040" cy="3130296"/>
            <a:chOff x="533400" y="1975104"/>
            <a:chExt cx="2626040" cy="3130296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8" y="1975104"/>
              <a:ext cx="1959430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626040" cy="2365177"/>
              <a:chOff x="533400" y="2740223"/>
              <a:chExt cx="2626040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626040" cy="646331"/>
                <a:chOff x="838200" y="2844385"/>
                <a:chExt cx="2626040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6260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Building management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200"/>
                <a:chOff x="548555" y="4495800"/>
                <a:chExt cx="10897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5"/>
                  <a:chOff x="381000" y="3886201"/>
                  <a:chExt cx="10287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77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75104"/>
            <a:ext cx="2626040" cy="3130295"/>
            <a:chOff x="533400" y="1975104"/>
            <a:chExt cx="2626040" cy="31302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8" y="1975104"/>
              <a:ext cx="1959430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626040" cy="2365176"/>
              <a:chOff x="533400" y="2740223"/>
              <a:chExt cx="2626040" cy="236517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626040" cy="646331"/>
                <a:chOff x="838200" y="2844385"/>
                <a:chExt cx="2626040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6260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Building management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199"/>
                <a:chOff x="548555" y="4495800"/>
                <a:chExt cx="1089745" cy="83819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4"/>
                  <a:chOff x="381000" y="3886201"/>
                  <a:chExt cx="1028700" cy="466724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52500" y="3886201"/>
                    <a:ext cx="457200" cy="4667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1"/>
            <a:ext cx="7811521" cy="68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24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05000"/>
            <a:ext cx="2183611" cy="3200400"/>
            <a:chOff x="533400" y="1905000"/>
            <a:chExt cx="2183611" cy="32004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599" y="1905000"/>
              <a:ext cx="1752601" cy="54914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183611" cy="2365177"/>
              <a:chOff x="533400" y="2740223"/>
              <a:chExt cx="2183611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183611" cy="646331"/>
                <a:chOff x="838200" y="2844385"/>
                <a:chExt cx="2183611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1836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Power conversion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943161" cy="684431"/>
                <a:chOff x="838200" y="2806285"/>
                <a:chExt cx="1943161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9431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SaaS, Hardware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661245" cy="838200"/>
                <a:chOff x="548555" y="4495800"/>
                <a:chExt cx="16612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600200" cy="466725"/>
                  <a:chOff x="381000" y="3886201"/>
                  <a:chExt cx="16002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9" name="Graphic 8">
                    <a:extLst>
                      <a:ext uri="{FF2B5EF4-FFF2-40B4-BE49-F238E27FC236}">
                        <a16:creationId xmlns:a16="http://schemas.microsoft.com/office/drawing/2014/main" id="{34DDCAA8-E504-41D5-8CD3-637C9CAA7A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240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27" y="304800"/>
            <a:ext cx="1129907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9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05000"/>
            <a:ext cx="2183611" cy="3200400"/>
            <a:chOff x="533400" y="1905000"/>
            <a:chExt cx="2183611" cy="32004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599" y="1905000"/>
              <a:ext cx="1752601" cy="54914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183611" cy="2365177"/>
              <a:chOff x="533400" y="2740223"/>
              <a:chExt cx="2183611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183611" cy="646331"/>
                <a:chOff x="838200" y="2844385"/>
                <a:chExt cx="2183611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1836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Power conversion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943161" cy="684431"/>
                <a:chOff x="838200" y="2806285"/>
                <a:chExt cx="1943161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9431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SaaS, Hardware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661245" cy="838200"/>
                <a:chOff x="548555" y="4495800"/>
                <a:chExt cx="16612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600200" cy="466725"/>
                  <a:chOff x="381000" y="3886201"/>
                  <a:chExt cx="16002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525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9" name="Graphic 8">
                    <a:extLst>
                      <a:ext uri="{FF2B5EF4-FFF2-40B4-BE49-F238E27FC236}">
                        <a16:creationId xmlns:a16="http://schemas.microsoft.com/office/drawing/2014/main" id="{34DDCAA8-E504-41D5-8CD3-637C9CAA7A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240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2"/>
            <a:ext cx="7811521" cy="68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09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1905000"/>
            <a:ext cx="2183611" cy="3200400"/>
            <a:chOff x="533400" y="1905000"/>
            <a:chExt cx="2183611" cy="32004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599" y="1905000"/>
              <a:ext cx="1752601" cy="54914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2183611" cy="2365177"/>
              <a:chOff x="533400" y="2740223"/>
              <a:chExt cx="2183611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2183611" cy="646331"/>
                <a:chOff x="838200" y="2844385"/>
                <a:chExt cx="2183611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21836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Power conversion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943161" cy="684431"/>
                <a:chOff x="838200" y="2806285"/>
                <a:chExt cx="1943161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9431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SaaS, Hardware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661245" cy="838200"/>
                <a:chOff x="548555" y="4495800"/>
                <a:chExt cx="16612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600200" cy="466725"/>
                  <a:chOff x="381000" y="3886201"/>
                  <a:chExt cx="16002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9" name="Graphic 8">
                    <a:extLst>
                      <a:ext uri="{FF2B5EF4-FFF2-40B4-BE49-F238E27FC236}">
                        <a16:creationId xmlns:a16="http://schemas.microsoft.com/office/drawing/2014/main" id="{34DDCAA8-E504-41D5-8CD3-637C9CAA7A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/>
                </p:blipFill>
                <p:spPr>
                  <a:xfrm>
                    <a:off x="1524000" y="3886201"/>
                    <a:ext cx="457200" cy="4667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399" y="2850383"/>
            <a:ext cx="8441333" cy="4388617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8B206D9-9D64-4F48-AD2C-9DFDD2AE3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8" y="-1586477"/>
            <a:ext cx="8441333" cy="438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A318EA-D27C-403A-89E6-2DA3EF865430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Clients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0F5BDE-8015-4290-99A8-F0D977DACCBA}"/>
              </a:ext>
            </a:extLst>
          </p:cNvPr>
          <p:cNvGrpSpPr/>
          <p:nvPr/>
        </p:nvGrpSpPr>
        <p:grpSpPr>
          <a:xfrm>
            <a:off x="533400" y="2393162"/>
            <a:ext cx="1765924" cy="2331238"/>
            <a:chOff x="533400" y="2393162"/>
            <a:chExt cx="1765924" cy="233123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5ACF57D-2752-4AFB-8F3D-954DABA3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400" y="2393162"/>
              <a:ext cx="1765924" cy="895946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C62FFEA-7039-40A7-9A16-D797C59A2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400" y="4205011"/>
              <a:ext cx="1765924" cy="51938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F4F3C2-6E45-4F73-9FEE-F3FD8F2619FF}"/>
              </a:ext>
            </a:extLst>
          </p:cNvPr>
          <p:cNvGrpSpPr/>
          <p:nvPr/>
        </p:nvGrpSpPr>
        <p:grpSpPr>
          <a:xfrm>
            <a:off x="2866813" y="2099806"/>
            <a:ext cx="1778907" cy="2700794"/>
            <a:chOff x="2866813" y="2099806"/>
            <a:chExt cx="1778907" cy="2700794"/>
          </a:xfrm>
        </p:grpSpPr>
        <p:pic>
          <p:nvPicPr>
            <p:cNvPr id="11" name="Picture 10" descr="A close-up of a baby&#10;&#10;Description automatically generated">
              <a:extLst>
                <a:ext uri="{FF2B5EF4-FFF2-40B4-BE49-F238E27FC236}">
                  <a16:creationId xmlns:a16="http://schemas.microsoft.com/office/drawing/2014/main" id="{0BA51E2E-6229-42A6-81B0-51B33CEBA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643" y="2099806"/>
              <a:ext cx="1095246" cy="1482659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176286B-89FC-4C9F-A25E-1FA4B4FE4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66813" y="4242257"/>
              <a:ext cx="1778907" cy="55834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725EFF-B642-49B7-8F94-7E54E7ECB2F9}"/>
              </a:ext>
            </a:extLst>
          </p:cNvPr>
          <p:cNvGrpSpPr/>
          <p:nvPr/>
        </p:nvGrpSpPr>
        <p:grpSpPr>
          <a:xfrm>
            <a:off x="5213209" y="2362199"/>
            <a:ext cx="1778907" cy="2362201"/>
            <a:chOff x="5197405" y="2362199"/>
            <a:chExt cx="1778907" cy="236220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46D91C1-63CA-4648-A2D7-55D688682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97405" y="2362199"/>
              <a:ext cx="1778907" cy="95787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F3B6BA2-01FE-45C9-8193-5D9F0D3B7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97405" y="4256950"/>
              <a:ext cx="1778907" cy="4674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564DCE-E953-4018-8046-FBC5AA1F178C}"/>
              </a:ext>
            </a:extLst>
          </p:cNvPr>
          <p:cNvGrpSpPr/>
          <p:nvPr/>
        </p:nvGrpSpPr>
        <p:grpSpPr>
          <a:xfrm>
            <a:off x="7559605" y="2587933"/>
            <a:ext cx="1778906" cy="2136467"/>
            <a:chOff x="7559605" y="2587933"/>
            <a:chExt cx="1778906" cy="2136467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5AA96EF-DD71-40FD-ACFD-7AEDEDC4C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59605" y="2587933"/>
              <a:ext cx="1778906" cy="50640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D6946F4-1DEE-4911-B7E8-8991158A5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559605" y="4269935"/>
              <a:ext cx="1778906" cy="45446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D7816E-56D3-4699-A7ED-14BA5E8F0936}"/>
              </a:ext>
            </a:extLst>
          </p:cNvPr>
          <p:cNvGrpSpPr/>
          <p:nvPr/>
        </p:nvGrpSpPr>
        <p:grpSpPr>
          <a:xfrm>
            <a:off x="9906000" y="2704796"/>
            <a:ext cx="1765921" cy="2019604"/>
            <a:chOff x="9906000" y="2704796"/>
            <a:chExt cx="1765921" cy="2019604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D9BA580-C8EC-472C-A4D8-3E0CA5F8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906000" y="2704796"/>
              <a:ext cx="1765921" cy="27267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E46F5B7-7843-4D81-BEAF-253EB25E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906000" y="4179042"/>
              <a:ext cx="1765921" cy="545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734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021840"/>
            <a:ext cx="2616200" cy="3083560"/>
            <a:chOff x="533400" y="2021840"/>
            <a:chExt cx="2616200" cy="3083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9" y="2021840"/>
              <a:ext cx="2540001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130438" cy="2365177"/>
              <a:chOff x="533400" y="2740223"/>
              <a:chExt cx="1130438" cy="23651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200"/>
                <a:chOff x="548555" y="4495800"/>
                <a:chExt cx="1089745" cy="8382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5"/>
                  <a:chOff x="381000" y="3886201"/>
                  <a:chExt cx="1028700" cy="466725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886201"/>
                    <a:ext cx="457200" cy="466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2500" y="3886201"/>
                    <a:ext cx="457200" cy="46672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2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3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021840"/>
            <a:ext cx="2616200" cy="3083559"/>
            <a:chOff x="533400" y="2021840"/>
            <a:chExt cx="2616200" cy="308355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599" y="2021840"/>
              <a:ext cx="2540001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130438" cy="2365176"/>
              <a:chOff x="533400" y="2740223"/>
              <a:chExt cx="1130438" cy="236517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130438" cy="684431"/>
                <a:chOff x="838200" y="2806285"/>
                <a:chExt cx="1130438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7425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SaaS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F151BEA-C00E-4D98-8E95-BEBDD0E87598}"/>
                  </a:ext>
                </a:extLst>
              </p:cNvPr>
              <p:cNvGrpSpPr/>
              <p:nvPr/>
            </p:nvGrpSpPr>
            <p:grpSpPr>
              <a:xfrm>
                <a:off x="548555" y="4267200"/>
                <a:ext cx="1089745" cy="838199"/>
                <a:chOff x="548555" y="4495800"/>
                <a:chExt cx="1089745" cy="838199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94305D-85A4-4FDF-9780-9FB10CFC6EEB}"/>
                    </a:ext>
                  </a:extLst>
                </p:cNvPr>
                <p:cNvGrpSpPr/>
                <p:nvPr/>
              </p:nvGrpSpPr>
              <p:grpSpPr>
                <a:xfrm>
                  <a:off x="609600" y="4867275"/>
                  <a:ext cx="1028700" cy="466724"/>
                  <a:chOff x="381000" y="3886201"/>
                  <a:chExt cx="1028700" cy="466724"/>
                </a:xfrm>
              </p:grpSpPr>
              <p:pic>
                <p:nvPicPr>
                  <p:cNvPr id="5" name="Graphic 4">
                    <a:extLst>
                      <a:ext uri="{FF2B5EF4-FFF2-40B4-BE49-F238E27FC236}">
                        <a16:creationId xmlns:a16="http://schemas.microsoft.com/office/drawing/2014/main" id="{E16E491E-CD55-4C55-B02A-B8DFA7676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/>
                </p:blipFill>
                <p:spPr>
                  <a:xfrm>
                    <a:off x="381000" y="3886201"/>
                    <a:ext cx="457200" cy="466724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phic 6">
                    <a:extLst>
                      <a:ext uri="{FF2B5EF4-FFF2-40B4-BE49-F238E27FC236}">
                        <a16:creationId xmlns:a16="http://schemas.microsoft.com/office/drawing/2014/main" id="{C24F85F0-261A-4F05-8DCF-61445B0A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52500" y="3886201"/>
                    <a:ext cx="457200" cy="4667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FBD955-33A1-492F-9D88-367CAC70F35E}"/>
                    </a:ext>
                  </a:extLst>
                </p:cNvPr>
                <p:cNvSpPr txBox="1"/>
                <p:nvPr/>
              </p:nvSpPr>
              <p:spPr>
                <a:xfrm>
                  <a:off x="548555" y="4495800"/>
                  <a:ext cx="7521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Device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-1"/>
            <a:ext cx="7811520" cy="68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26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32006"/>
            <a:ext cx="1746738" cy="2193988"/>
            <a:chOff x="533400" y="1975104"/>
            <a:chExt cx="1746738" cy="21939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85800" y="1975104"/>
              <a:ext cx="1594338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415772" cy="1428869"/>
              <a:chOff x="533400" y="2740223"/>
              <a:chExt cx="141577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415772" cy="646331"/>
                <a:chOff x="838200" y="2844385"/>
                <a:chExt cx="1415772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4157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Healthcare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2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32006"/>
            <a:ext cx="1588994" cy="2193988"/>
            <a:chOff x="533400" y="1975104"/>
            <a:chExt cx="1588994" cy="21939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" y="1975104"/>
              <a:ext cx="1512794" cy="45720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415772" cy="1428869"/>
              <a:chOff x="533400" y="2740223"/>
              <a:chExt cx="141577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415772" cy="646331"/>
                <a:chOff x="838200" y="2844385"/>
                <a:chExt cx="1415772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4157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Healthcare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1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51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C4AA31-CB47-45DC-BAC0-B4F278356A82}"/>
              </a:ext>
            </a:extLst>
          </p:cNvPr>
          <p:cNvGrpSpPr/>
          <p:nvPr/>
        </p:nvGrpSpPr>
        <p:grpSpPr>
          <a:xfrm>
            <a:off x="533400" y="2343772"/>
            <a:ext cx="1588994" cy="2182222"/>
            <a:chOff x="533400" y="1986870"/>
            <a:chExt cx="1588994" cy="2182222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22C786-D7D2-4004-8E8D-6423F048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9600" y="1986870"/>
              <a:ext cx="1512794" cy="433667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8F9BF-E6A5-47FC-9BCE-F72C83F53EBE}"/>
                </a:ext>
              </a:extLst>
            </p:cNvPr>
            <p:cNvGrpSpPr/>
            <p:nvPr/>
          </p:nvGrpSpPr>
          <p:grpSpPr>
            <a:xfrm>
              <a:off x="533400" y="2740223"/>
              <a:ext cx="1356462" cy="1428869"/>
              <a:chOff x="533400" y="2740223"/>
              <a:chExt cx="1356462" cy="14288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0FC2D7-CFD5-450A-8A33-E57EF257C83F}"/>
                  </a:ext>
                </a:extLst>
              </p:cNvPr>
              <p:cNvGrpSpPr/>
              <p:nvPr/>
            </p:nvGrpSpPr>
            <p:grpSpPr>
              <a:xfrm>
                <a:off x="533400" y="2740223"/>
                <a:ext cx="1039067" cy="646331"/>
                <a:chOff x="838200" y="2844385"/>
                <a:chExt cx="1039067" cy="646331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773B39-FF07-499E-8738-51031876F4B4}"/>
                    </a:ext>
                  </a:extLst>
                </p:cNvPr>
                <p:cNvSpPr txBox="1"/>
                <p:nvPr/>
              </p:nvSpPr>
              <p:spPr>
                <a:xfrm>
                  <a:off x="838200" y="2844385"/>
                  <a:ext cx="8883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Industry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63CB3C9-3F8A-4C8A-8303-703691AE13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0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Fintech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BC18662-A06B-44B8-BF06-40C26F99385F}"/>
                  </a:ext>
                </a:extLst>
              </p:cNvPr>
              <p:cNvGrpSpPr/>
              <p:nvPr/>
            </p:nvGrpSpPr>
            <p:grpSpPr>
              <a:xfrm>
                <a:off x="533400" y="3484661"/>
                <a:ext cx="1356462" cy="684431"/>
                <a:chOff x="838200" y="2806285"/>
                <a:chExt cx="1356462" cy="6844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15A6A4-7E0F-4BDB-A7A5-97076A0FC0DC}"/>
                    </a:ext>
                  </a:extLst>
                </p:cNvPr>
                <p:cNvSpPr txBox="1"/>
                <p:nvPr/>
              </p:nvSpPr>
              <p:spPr>
                <a:xfrm>
                  <a:off x="838200" y="2806285"/>
                  <a:ext cx="1130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4D4D4D"/>
                      </a:solidFill>
                    </a:rPr>
                    <a:t>Application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419FDB-2D1E-4861-91F5-EA26300C11BF}"/>
                    </a:ext>
                  </a:extLst>
                </p:cNvPr>
                <p:cNvSpPr txBox="1"/>
                <p:nvPr/>
              </p:nvSpPr>
              <p:spPr>
                <a:xfrm>
                  <a:off x="838200" y="3121384"/>
                  <a:ext cx="1356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Rubik Medium" pitchFamily="2" charset="-79"/>
                      <a:cs typeface="Rubik Medium" pitchFamily="2" charset="-79"/>
                    </a:rPr>
                    <a:t>Enterprise</a:t>
                  </a:r>
                </a:p>
              </p:txBody>
            </p:sp>
          </p:grp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573470C-23EA-4484-9549-F667FDFD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727" y="304800"/>
            <a:ext cx="11299071" cy="66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94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055F95C-9E45-4586-9661-676CA1E2B6DE}"/>
              </a:ext>
            </a:extLst>
          </p:cNvPr>
          <p:cNvSpPr txBox="1">
            <a:spLocks/>
          </p:cNvSpPr>
          <p:nvPr/>
        </p:nvSpPr>
        <p:spPr>
          <a:xfrm>
            <a:off x="3124200" y="1828800"/>
            <a:ext cx="4953000" cy="685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 spc="100" baseline="0">
                <a:solidFill>
                  <a:schemeClr val="bg2"/>
                </a:solidFill>
                <a:latin typeface="+mj-lt"/>
                <a:ea typeface="+mj-ea"/>
                <a:cs typeface="Rubik" pitchFamily="2" charset="-79"/>
              </a:defRPr>
            </a:lvl1pPr>
          </a:lstStyle>
          <a:p>
            <a:r>
              <a:rPr lang="en-US"/>
              <a:t>Let’s get started!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80F710-5C93-4C7F-B6EE-A95971D6A002}"/>
              </a:ext>
            </a:extLst>
          </p:cNvPr>
          <p:cNvGrpSpPr/>
          <p:nvPr/>
        </p:nvGrpSpPr>
        <p:grpSpPr>
          <a:xfrm>
            <a:off x="3136880" y="2944944"/>
            <a:ext cx="3229113" cy="477054"/>
            <a:chOff x="3136880" y="2944944"/>
            <a:chExt cx="3229113" cy="4770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DD1C2C-61AD-481B-9853-E11546428ADC}"/>
                </a:ext>
              </a:extLst>
            </p:cNvPr>
            <p:cNvSpPr txBox="1"/>
            <p:nvPr/>
          </p:nvSpPr>
          <p:spPr>
            <a:xfrm>
              <a:off x="3594080" y="2944944"/>
              <a:ext cx="277191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pc="100" baseline="0" dirty="0">
                  <a:solidFill>
                    <a:schemeClr val="bg2"/>
                  </a:solidFill>
                </a:rPr>
                <a:t>(855) 489-8326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D5DEDA9-8AE4-4E74-8F0E-F1C21778E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136880" y="3029419"/>
              <a:ext cx="334162" cy="32338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EFBA61-D44A-4326-831E-B6BCB9ACAEA8}"/>
              </a:ext>
            </a:extLst>
          </p:cNvPr>
          <p:cNvGrpSpPr/>
          <p:nvPr/>
        </p:nvGrpSpPr>
        <p:grpSpPr>
          <a:xfrm>
            <a:off x="3136881" y="4191000"/>
            <a:ext cx="2627986" cy="477054"/>
            <a:chOff x="3136881" y="4191000"/>
            <a:chExt cx="2627986" cy="4770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987F42-FAFD-4161-935A-92EACF5927DB}"/>
                </a:ext>
              </a:extLst>
            </p:cNvPr>
            <p:cNvSpPr txBox="1"/>
            <p:nvPr/>
          </p:nvSpPr>
          <p:spPr>
            <a:xfrm>
              <a:off x="3594080" y="4191000"/>
              <a:ext cx="217078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u="none" spc="100" dirty="0">
                  <a:solidFill>
                    <a:schemeClr val="bg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uxteam.com</a:t>
              </a:r>
              <a:endParaRPr lang="en-US" sz="2500" u="none" spc="100" dirty="0">
                <a:solidFill>
                  <a:schemeClr val="bg1"/>
                </a:solidFill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AAAFA40-3DFB-4767-BC3E-4D97A1DAA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136881" y="4287810"/>
              <a:ext cx="334162" cy="32338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26EF50-DB93-47FF-B019-856919FE503C}"/>
              </a:ext>
            </a:extLst>
          </p:cNvPr>
          <p:cNvGrpSpPr/>
          <p:nvPr/>
        </p:nvGrpSpPr>
        <p:grpSpPr>
          <a:xfrm>
            <a:off x="3136880" y="3567972"/>
            <a:ext cx="3873520" cy="477054"/>
            <a:chOff x="3136880" y="3567972"/>
            <a:chExt cx="3873520" cy="4770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3EF97A-E7C1-4F72-AD01-5BA922887A9A}"/>
                </a:ext>
              </a:extLst>
            </p:cNvPr>
            <p:cNvSpPr txBox="1"/>
            <p:nvPr/>
          </p:nvSpPr>
          <p:spPr>
            <a:xfrm>
              <a:off x="3594080" y="3567972"/>
              <a:ext cx="34163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pc="100" baseline="0" dirty="0">
                  <a:solidFill>
                    <a:schemeClr val="bg2"/>
                  </a:solidFill>
                </a:rPr>
                <a:t>info@uxteam.com	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C38F48B-C381-445A-B416-248888046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136880" y="3664782"/>
              <a:ext cx="334162" cy="323381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69F70AF8-F4D0-42AE-8467-0C91F0FEB0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1800" y="6172200"/>
            <a:ext cx="1152525" cy="4191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3CC30F6-21DE-43F1-9682-502B06272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2672" y="2457450"/>
            <a:ext cx="341632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0449D118-04A3-419F-A74A-5463EECF1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64089"/>
            <a:ext cx="10113358" cy="61298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D5797F-0BAA-F944-B503-2D11189E8534}"/>
              </a:ext>
            </a:extLst>
          </p:cNvPr>
          <p:cNvSpPr txBox="1">
            <a:spLocks/>
          </p:cNvSpPr>
          <p:nvPr/>
        </p:nvSpPr>
        <p:spPr>
          <a:xfrm>
            <a:off x="474783" y="2686050"/>
            <a:ext cx="56388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Expertise in</a:t>
            </a:r>
            <a:br>
              <a:rPr lang="en-US" dirty="0"/>
            </a:br>
            <a:r>
              <a:rPr lang="en-US" dirty="0"/>
              <a:t>software design</a:t>
            </a:r>
          </a:p>
        </p:txBody>
      </p:sp>
    </p:spTree>
    <p:extLst>
      <p:ext uri="{BB962C8B-B14F-4D97-AF65-F5344CB8AC3E}">
        <p14:creationId xmlns:p14="http://schemas.microsoft.com/office/powerpoint/2010/main" val="1379229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5D9D56-0CCD-4B3D-B7F4-AD7C69D28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364089"/>
            <a:ext cx="10109125" cy="61298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D691826-E67A-471F-BECC-668C0482E0DF}"/>
              </a:ext>
            </a:extLst>
          </p:cNvPr>
          <p:cNvSpPr txBox="1">
            <a:spLocks/>
          </p:cNvSpPr>
          <p:nvPr/>
        </p:nvSpPr>
        <p:spPr>
          <a:xfrm>
            <a:off x="474783" y="2686050"/>
            <a:ext cx="56388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Enterprise software</a:t>
            </a:r>
          </a:p>
        </p:txBody>
      </p:sp>
    </p:spTree>
    <p:extLst>
      <p:ext uri="{BB962C8B-B14F-4D97-AF65-F5344CB8AC3E}">
        <p14:creationId xmlns:p14="http://schemas.microsoft.com/office/powerpoint/2010/main" val="389108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7B5A15-DE28-499E-B51A-C1DC613D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364089"/>
            <a:ext cx="10113358" cy="61298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C07138-B463-4059-9A45-31335ADB15CF}"/>
              </a:ext>
            </a:extLst>
          </p:cNvPr>
          <p:cNvSpPr txBox="1">
            <a:spLocks/>
          </p:cNvSpPr>
          <p:nvPr/>
        </p:nvSpPr>
        <p:spPr>
          <a:xfrm>
            <a:off x="474783" y="2686050"/>
            <a:ext cx="56388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SaaS apps</a:t>
            </a:r>
          </a:p>
        </p:txBody>
      </p:sp>
    </p:spTree>
    <p:extLst>
      <p:ext uri="{BB962C8B-B14F-4D97-AF65-F5344CB8AC3E}">
        <p14:creationId xmlns:p14="http://schemas.microsoft.com/office/powerpoint/2010/main" val="2360093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2FD9329-3262-4FA4-A004-42CB70E09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56" y="762020"/>
            <a:ext cx="7569144" cy="53339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E06101-3A2A-47F8-9859-43AA5AC120FB}"/>
              </a:ext>
            </a:extLst>
          </p:cNvPr>
          <p:cNvSpPr txBox="1">
            <a:spLocks/>
          </p:cNvSpPr>
          <p:nvPr/>
        </p:nvSpPr>
        <p:spPr>
          <a:xfrm>
            <a:off x="474783" y="2686050"/>
            <a:ext cx="56388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5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Hardware UIs</a:t>
            </a:r>
          </a:p>
        </p:txBody>
      </p:sp>
    </p:spTree>
    <p:extLst>
      <p:ext uri="{BB962C8B-B14F-4D97-AF65-F5344CB8AC3E}">
        <p14:creationId xmlns:p14="http://schemas.microsoft.com/office/powerpoint/2010/main" val="47761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8C3ECEB-24C5-43B2-8419-694865BC24AA}"/>
              </a:ext>
            </a:extLst>
          </p:cNvPr>
          <p:cNvSpPr txBox="1">
            <a:spLocks/>
          </p:cNvSpPr>
          <p:nvPr/>
        </p:nvSpPr>
        <p:spPr>
          <a:xfrm>
            <a:off x="622300" y="381000"/>
            <a:ext cx="109601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60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64" kern="1200" spc="100" baseline="0">
                <a:solidFill>
                  <a:schemeClr val="tx1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13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10" dirty="0">
                <a:latin typeface="+mj-lt"/>
              </a:rPr>
              <a:t>Evidence-based design process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CD48F61D-4056-4252-AF17-5CC45EE0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8012" y="1543050"/>
            <a:ext cx="84486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54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X Team">
      <a:dk1>
        <a:srgbClr val="010101"/>
      </a:dk1>
      <a:lt1>
        <a:srgbClr val="FAFAFA"/>
      </a:lt1>
      <a:dk2>
        <a:srgbClr val="010101"/>
      </a:dk2>
      <a:lt2>
        <a:srgbClr val="FFFFFF"/>
      </a:lt2>
      <a:accent1>
        <a:srgbClr val="DB001C"/>
      </a:accent1>
      <a:accent2>
        <a:srgbClr val="ECF8F7"/>
      </a:accent2>
      <a:accent3>
        <a:srgbClr val="CB2A58"/>
      </a:accent3>
      <a:accent4>
        <a:srgbClr val="D46B2C"/>
      </a:accent4>
      <a:accent5>
        <a:srgbClr val="57499E"/>
      </a:accent5>
      <a:accent6>
        <a:srgbClr val="3DBAB2"/>
      </a:accent6>
      <a:hlink>
        <a:srgbClr val="375FCB"/>
      </a:hlink>
      <a:folHlink>
        <a:srgbClr val="954F72"/>
      </a:folHlink>
    </a:clrScheme>
    <a:fontScheme name="UX Team Fonts">
      <a:majorFont>
        <a:latin typeface="Rubik SemiBold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14859</TotalTime>
  <Words>300</Words>
  <Application>Microsoft Macintosh PowerPoint</Application>
  <PresentationFormat>Widescreen</PresentationFormat>
  <Paragraphs>140</Paragraphs>
  <Slides>45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Caveat</vt:lpstr>
      <vt:lpstr>Rubik</vt:lpstr>
      <vt:lpstr>Rubik Medium</vt:lpstr>
      <vt:lpstr>Rubik SemiBold</vt:lpstr>
      <vt:lpstr>Wingdings</vt:lpstr>
      <vt:lpstr>Office Theme</vt:lpstr>
      <vt:lpstr>PowerPoint Presentation</vt:lpstr>
      <vt:lpstr>Who we 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solutions</vt:lpstr>
      <vt:lpstr>Evidence drives all design decisions</vt:lpstr>
      <vt:lpstr>Prototypes  enable us to design smarter, launch faster, and reduce dev costs</vt:lpstr>
      <vt:lpstr>PowerPoint Presentation</vt:lpstr>
      <vt:lpstr>PowerPoint Presentation</vt:lpstr>
      <vt:lpstr>Usability testing reveals potential design flaws before development starts.</vt:lpstr>
      <vt:lpstr>Development solutions</vt:lpstr>
      <vt:lpstr>PowerPoint Presentation</vt:lpstr>
      <vt:lpstr>Design systems  for consistency &amp; dev efficiency</vt:lpstr>
      <vt:lpstr>PowerPoint Presentation</vt:lpstr>
      <vt:lpstr>PowerPoint Presentation</vt:lpstr>
      <vt:lpstr>PowerPoint Presentation</vt:lpstr>
      <vt:lpstr>PowerPoint Presentation</vt:lpstr>
      <vt:lpstr>Pricing models</vt:lpstr>
      <vt:lpstr>PowerPoint Presentation</vt:lpstr>
      <vt:lpstr>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Beck</dc:creator>
  <cp:lastModifiedBy>Chris Gieger</cp:lastModifiedBy>
  <cp:revision>79</cp:revision>
  <cp:lastPrinted>2025-12-29T15:20:44Z</cp:lastPrinted>
  <dcterms:created xsi:type="dcterms:W3CDTF">2025-01-15T14:46:36Z</dcterms:created>
  <dcterms:modified xsi:type="dcterms:W3CDTF">2025-12-29T15:20:46Z</dcterms:modified>
</cp:coreProperties>
</file>